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93" r:id="rId2"/>
    <p:sldId id="257" r:id="rId3"/>
    <p:sldId id="258" r:id="rId4"/>
    <p:sldId id="323" r:id="rId5"/>
    <p:sldId id="262" r:id="rId6"/>
    <p:sldId id="263" r:id="rId7"/>
    <p:sldId id="265" r:id="rId8"/>
    <p:sldId id="266" r:id="rId9"/>
    <p:sldId id="267" r:id="rId10"/>
    <p:sldId id="294" r:id="rId11"/>
    <p:sldId id="303" r:id="rId12"/>
    <p:sldId id="304" r:id="rId13"/>
    <p:sldId id="344" r:id="rId14"/>
    <p:sldId id="319" r:id="rId15"/>
    <p:sldId id="320" r:id="rId16"/>
    <p:sldId id="321" r:id="rId17"/>
    <p:sldId id="322" r:id="rId18"/>
    <p:sldId id="346" r:id="rId19"/>
    <p:sldId id="295" r:id="rId20"/>
    <p:sldId id="345" r:id="rId21"/>
    <p:sldId id="299" r:id="rId22"/>
    <p:sldId id="300" r:id="rId23"/>
    <p:sldId id="301" r:id="rId24"/>
    <p:sldId id="302" r:id="rId25"/>
    <p:sldId id="279" r:id="rId26"/>
    <p:sldId id="280" r:id="rId27"/>
    <p:sldId id="342" r:id="rId28"/>
    <p:sldId id="314" r:id="rId29"/>
    <p:sldId id="281" r:id="rId30"/>
    <p:sldId id="313" r:id="rId31"/>
    <p:sldId id="283" r:id="rId32"/>
    <p:sldId id="284" r:id="rId33"/>
    <p:sldId id="343" r:id="rId34"/>
    <p:sldId id="285" r:id="rId35"/>
    <p:sldId id="315" r:id="rId36"/>
    <p:sldId id="316" r:id="rId37"/>
    <p:sldId id="318" r:id="rId38"/>
    <p:sldId id="339" r:id="rId39"/>
    <p:sldId id="290" r:id="rId40"/>
    <p:sldId id="291" r:id="rId41"/>
    <p:sldId id="292" r:id="rId42"/>
    <p:sldId id="324" r:id="rId43"/>
    <p:sldId id="333" r:id="rId44"/>
    <p:sldId id="334" r:id="rId45"/>
    <p:sldId id="335" r:id="rId46"/>
    <p:sldId id="329" r:id="rId47"/>
    <p:sldId id="330" r:id="rId48"/>
    <p:sldId id="338" r:id="rId49"/>
    <p:sldId id="336" r:id="rId50"/>
    <p:sldId id="337" r:id="rId51"/>
    <p:sldId id="331" r:id="rId52"/>
    <p:sldId id="340" r:id="rId53"/>
    <p:sldId id="332" r:id="rId54"/>
    <p:sldId id="341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718" autoAdjust="0"/>
  </p:normalViewPr>
  <p:slideViewPr>
    <p:cSldViewPr snapToGrid="0">
      <p:cViewPr varScale="1">
        <p:scale>
          <a:sx n="62" d="100"/>
          <a:sy n="62" d="100"/>
        </p:scale>
        <p:origin x="14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9073-F34A-44E9-9A92-791115944A4E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DE29E-9BD2-4F61-B953-237696353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6896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79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31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92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86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69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74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95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35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DE29E-9BD2-4F61-B953-2376963537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8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89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14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27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17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9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60F4-34E2-434E-B25A-30192BFA73E8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55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A2D5-C25D-4B2D-BF8D-3D862CA2F84F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9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9C9BA-5CEA-495F-AA09-D15956C9C27B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A1C85-3DA3-4AD2-BE85-BC98345099D7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2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FD9E-E633-4107-8AA1-362D68E4D20C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FAC0-4287-41DC-9323-84025F9F2AB1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2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03B1-5368-48DE-89F2-D3F26C59781F}" type="datetime1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1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32710-5171-4FEC-9842-FBD0CD2862EF}" type="datetime1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5676C-FF8A-4D4A-AEDE-7DA3B25EE9FE}" type="datetime1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51E3-AA0C-49DF-866D-A35EF4C9A842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6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C47B7-4F12-49FF-80B3-ADA48DE5E085}" type="datetime1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8DBEA-F320-44F8-B37D-F9F7F83B4B01}" type="datetime1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45997.ht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kTKXbXBTj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download/11546892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5qUrIrnTa74" TargetMode="External"/><Relationship Id="rId4" Type="http://schemas.openxmlformats.org/officeDocument/2006/relationships/hyperlink" Target="https://www.youtube.com/watch?v=5qUrIrnTa74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jpeg"/><Relationship Id="rId7" Type="http://schemas.openxmlformats.org/officeDocument/2006/relationships/hyperlink" Target="https://www.freepik.com/free-icon/love-postcard_771675.htm#page=1&amp;query=postcard&amp;position=4" TargetMode="External"/><Relationship Id="rId2" Type="http://schemas.openxmlformats.org/officeDocument/2006/relationships/hyperlink" Target="https://www.dpreview.com/news/4964221130/this-free-app-finally-lets-you-post-to-instagram-from-your-compute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hyperlink" Target="https://www.freepik.com/free-icon/chat_926069.htm#page=1&amp;query=text%20message&amp;position=6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qfk7?x=1jqt&amp;i=2tig8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" TargetMode="External"/><Relationship Id="rId2" Type="http://schemas.openxmlformats.org/officeDocument/2006/relationships/hyperlink" Target="https://www.youtube.com/watch?v=5qUrIrnTa7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preview.com/" TargetMode="Externa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clipart.email/clipart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8930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0857"/>
            <a:ext cx="10515600" cy="27105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꼭 그렇게 해</a:t>
            </a:r>
            <a:r>
              <a:rPr lang="en-US" altLang="ko-KR" sz="3200" dirty="0"/>
              <a:t>. </a:t>
            </a:r>
            <a:r>
              <a:rPr lang="ko-KR" altLang="en-US" sz="3200" dirty="0"/>
              <a:t>가끔씩 다시 읽어 보면 그때의 </a:t>
            </a:r>
            <a:r>
              <a:rPr lang="ko-KR" altLang="en-US" sz="3200" u="sng" dirty="0">
                <a:solidFill>
                  <a:srgbClr val="3333FF"/>
                </a:solidFill>
              </a:rPr>
              <a:t>추억</a:t>
            </a:r>
            <a:r>
              <a:rPr lang="ko-KR" altLang="en-US" sz="3200" dirty="0"/>
              <a:t>을 되새길 수 있어서 손으로 쓴 편지는 소중하게 </a:t>
            </a:r>
            <a:r>
              <a:rPr lang="ko-KR" altLang="en-US" sz="3200" u="sng" dirty="0">
                <a:solidFill>
                  <a:srgbClr val="3333FF"/>
                </a:solidFill>
              </a:rPr>
              <a:t>간직하게</a:t>
            </a:r>
            <a:r>
              <a:rPr lang="ko-KR" altLang="en-US" sz="3200" dirty="0"/>
              <a:t> 되더라고</a:t>
            </a:r>
            <a:r>
              <a:rPr lang="en-US" altLang="ko-KR" sz="3200" dirty="0"/>
              <a:t>. </a:t>
            </a:r>
            <a:r>
              <a:rPr lang="ko-KR" altLang="en-US" sz="3200" dirty="0"/>
              <a:t>아마 친구들도 좋아할 거야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888273" y="1750922"/>
            <a:ext cx="89042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88273" y="2506141"/>
            <a:ext cx="169209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⑪</a:t>
            </a:r>
          </a:p>
        </p:txBody>
      </p:sp>
    </p:spTree>
    <p:extLst>
      <p:ext uri="{BB962C8B-B14F-4D97-AF65-F5344CB8AC3E}">
        <p14:creationId xmlns:p14="http://schemas.microsoft.com/office/powerpoint/2010/main" val="339977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22466"/>
            <a:ext cx="12161520" cy="8719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76895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126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539648"/>
            <a:ext cx="11887200" cy="409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9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1516"/>
            <a:ext cx="11887200" cy="15317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719562"/>
            <a:ext cx="11887200" cy="16909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2053"/>
          <a:stretch/>
        </p:blipFill>
        <p:spPr>
          <a:xfrm>
            <a:off x="1524000" y="3456759"/>
            <a:ext cx="9144000" cy="2663929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9307284" y="4463143"/>
            <a:ext cx="1097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6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383175"/>
              </p:ext>
            </p:extLst>
          </p:nvPr>
        </p:nvGraphicFramePr>
        <p:xfrm>
          <a:off x="1981200" y="0"/>
          <a:ext cx="822960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다가는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마시</a:t>
                      </a:r>
                      <a:r>
                        <a:rPr lang="ko-KR" altLang="en-US" sz="5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다가는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54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다가는</a:t>
                      </a:r>
                      <a:endParaRPr lang="en-US" sz="54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985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제시카가 밥을 너무 빨리 먹는 것 같아요</a:t>
            </a:r>
            <a:r>
              <a:rPr lang="en-US" altLang="ko-KR" sz="3200" dirty="0"/>
              <a:t>. 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밥을 너무 빨리 </a:t>
            </a:r>
            <a:r>
              <a:rPr lang="ko-KR" altLang="en-US" sz="3600" u="sng" dirty="0">
                <a:solidFill>
                  <a:srgbClr val="FF0000"/>
                </a:solidFill>
              </a:rPr>
              <a:t>먹다가는</a:t>
            </a:r>
            <a:r>
              <a:rPr lang="ko-KR" altLang="en-US" sz="3000" dirty="0"/>
              <a:t> 배탈이 날 거예요</a:t>
            </a:r>
            <a:r>
              <a:rPr lang="en-US" altLang="ko-KR" sz="3000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486" b="74052"/>
          <a:stretch/>
        </p:blipFill>
        <p:spPr>
          <a:xfrm>
            <a:off x="152400" y="283029"/>
            <a:ext cx="11887200" cy="1039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Cartoon Clip Art Picture of a Woman Eating Fast Food on the R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946" y="2748189"/>
            <a:ext cx="33337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725277" y="5900964"/>
            <a:ext cx="431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http://clipart-library.com/clipart/45997.htm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22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더운 날씨가 계속되는 것 같아요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3482048"/>
          </a:xfrm>
          <a:prstGeom prst="wedgeRoundRectCallout">
            <a:avLst>
              <a:gd name="adj1" fmla="val -70220"/>
              <a:gd name="adj2" fmla="val 2227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더운 날씨가 </a:t>
            </a:r>
            <a:r>
              <a:rPr lang="ko-KR" altLang="en-US" sz="3600" u="sng" dirty="0">
                <a:solidFill>
                  <a:srgbClr val="FF0000"/>
                </a:solidFill>
              </a:rPr>
              <a:t>계속되다가는 </a:t>
            </a:r>
            <a:r>
              <a:rPr lang="ko-KR" altLang="en-US" sz="3000" dirty="0"/>
              <a:t>힘들어서 쓰러지는 사람이 많아질 거예요</a:t>
            </a:r>
            <a:r>
              <a:rPr lang="en-US" altLang="ko-KR" sz="3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6429" b="49635"/>
          <a:stretch/>
        </p:blipFill>
        <p:spPr>
          <a:xfrm>
            <a:off x="152400" y="283027"/>
            <a:ext cx="11887200" cy="10609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Safe Hot weather Gardening Ti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777" y="2862944"/>
            <a:ext cx="228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57108" y="5910944"/>
            <a:ext cx="471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http://clipart-library.com/clipart/kTKXbXBTj.htm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0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남동생이 항상 휴대 전화만 들여다보면서 걷는 것 같아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휴대 전화만 들여다보면서 </a:t>
            </a:r>
            <a:r>
              <a:rPr lang="ko-KR" altLang="en-US" sz="3600" u="sng" dirty="0">
                <a:solidFill>
                  <a:srgbClr val="FF0000"/>
                </a:solidFill>
              </a:rPr>
              <a:t>걷다가는</a:t>
            </a:r>
            <a:r>
              <a:rPr lang="ko-KR" altLang="en-US" sz="3000" dirty="0"/>
              <a:t> 차가 와도 몰라서 위험할 거야</a:t>
            </a:r>
            <a:r>
              <a:rPr lang="en-US" altLang="ko-KR" sz="3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0607" b="25698"/>
          <a:stretch/>
        </p:blipFill>
        <p:spPr>
          <a:xfrm>
            <a:off x="152400" y="272141"/>
            <a:ext cx="11887200" cy="1050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Library Of Walking And Texting Accidents Svg Black And White Png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849" y="2660204"/>
            <a:ext cx="2775585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802" y="5886467"/>
            <a:ext cx="5158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https://www.clipart.email/download/11546892.html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30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496" y="3488722"/>
            <a:ext cx="3107066" cy="246888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수빈이가 밤늦게까지 텔레비전을 보는 것 같아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밤늦게까지 텔레비전을 </a:t>
            </a:r>
            <a:r>
              <a:rPr lang="ko-KR" altLang="en-US" sz="3600" u="sng" dirty="0">
                <a:solidFill>
                  <a:srgbClr val="FF0000"/>
                </a:solidFill>
              </a:rPr>
              <a:t>보다가는</a:t>
            </a:r>
            <a:r>
              <a:rPr lang="ko-KR" altLang="en-US" sz="3000" dirty="0"/>
              <a:t> </a:t>
            </a:r>
            <a:endParaRPr lang="en-US" altLang="ko-KR" sz="3000" dirty="0"/>
          </a:p>
          <a:p>
            <a:pPr algn="ctr"/>
            <a:r>
              <a:rPr lang="ko-KR" altLang="en-US" sz="3000" dirty="0"/>
              <a:t>다음 날 학교에 지각할 거야</a:t>
            </a:r>
            <a:r>
              <a:rPr lang="en-US" altLang="ko-KR" sz="3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74438" b="2601"/>
          <a:stretch/>
        </p:blipFill>
        <p:spPr>
          <a:xfrm>
            <a:off x="152400" y="283029"/>
            <a:ext cx="11887200" cy="10177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081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22466"/>
            <a:ext cx="12161520" cy="8719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76895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127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838325"/>
            <a:ext cx="11887200" cy="372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32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160020"/>
            <a:ext cx="12161520" cy="16465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456759"/>
            <a:ext cx="9144000" cy="27383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714501"/>
            <a:ext cx="11887200" cy="160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00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13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진심을 전하는 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방법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, </a:t>
            </a: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편지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The Method of Conveying Sincerity, Letter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39685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521764"/>
              </p:ext>
            </p:extLst>
          </p:nvPr>
        </p:nvGraphicFramePr>
        <p:xfrm>
          <a:off x="60960" y="0"/>
          <a:ext cx="1210056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먹을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테지만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테지만</a:t>
                      </a:r>
                      <a:endParaRPr lang="en-US" sz="40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800" u="sng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테지만</a:t>
                      </a:r>
                      <a:endParaRPr lang="en-US" sz="4800" u="sng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893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9412" b="53431"/>
          <a:stretch/>
        </p:blipFill>
        <p:spPr>
          <a:xfrm>
            <a:off x="152400" y="272144"/>
            <a:ext cx="11887200" cy="1061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671"/>
          <a:stretch/>
        </p:blipFill>
        <p:spPr>
          <a:xfrm>
            <a:off x="6276014" y="3439355"/>
            <a:ext cx="1170871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134" y="3340853"/>
            <a:ext cx="1053208" cy="301752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/>
              <a:t>이번에 개봉한 영화가 어때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앞부분은 재미있</a:t>
            </a:r>
            <a:r>
              <a:rPr lang="ko-KR" altLang="en-US" sz="3600" u="sng" dirty="0">
                <a:solidFill>
                  <a:srgbClr val="FF0000"/>
                </a:solidFill>
              </a:rPr>
              <a:t>을 테지만</a:t>
            </a:r>
            <a:r>
              <a:rPr lang="en-US" altLang="ko-KR" sz="3000" dirty="0"/>
              <a:t> </a:t>
            </a:r>
            <a:r>
              <a:rPr lang="ko-KR" altLang="en-US" sz="3000" dirty="0"/>
              <a:t>뒤로 갈수록 지루할 거야</a:t>
            </a:r>
            <a:r>
              <a:rPr lang="en-US" altLang="ko-KR" sz="3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8066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671"/>
          <a:stretch/>
        </p:blipFill>
        <p:spPr>
          <a:xfrm>
            <a:off x="6276014" y="3439355"/>
            <a:ext cx="1170871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34" y="3340853"/>
            <a:ext cx="1053208" cy="301752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/>
              <a:t>유진이 건강은 어때요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감기가 심</a:t>
            </a:r>
            <a:r>
              <a:rPr lang="ko-KR" altLang="en-US" sz="3600" u="sng" dirty="0">
                <a:solidFill>
                  <a:srgbClr val="FF0000"/>
                </a:solidFill>
              </a:rPr>
              <a:t>할 테지만</a:t>
            </a:r>
            <a:r>
              <a:rPr lang="en-US" altLang="ko-KR" sz="3000" dirty="0"/>
              <a:t> </a:t>
            </a:r>
            <a:r>
              <a:rPr lang="ko-KR" altLang="en-US" sz="3000" dirty="0"/>
              <a:t>학교를 빠지지는 않을 거예요</a:t>
            </a:r>
            <a:r>
              <a:rPr lang="en-US" altLang="ko-KR" sz="3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46744" b="36275"/>
          <a:stretch/>
        </p:blipFill>
        <p:spPr>
          <a:xfrm>
            <a:off x="152400" y="293914"/>
            <a:ext cx="11887200" cy="1050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42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671"/>
          <a:stretch/>
        </p:blipFill>
        <p:spPr>
          <a:xfrm>
            <a:off x="6276014" y="3439355"/>
            <a:ext cx="1170871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34" y="3340853"/>
            <a:ext cx="1053208" cy="301752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/>
              <a:t>손으로 쓴 편지는 어때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진심을 전할 수 있</a:t>
            </a:r>
            <a:r>
              <a:rPr lang="ko-KR" altLang="en-US" sz="3600" u="sng" dirty="0">
                <a:solidFill>
                  <a:srgbClr val="FF0000"/>
                </a:solidFill>
              </a:rPr>
              <a:t>을 테지만</a:t>
            </a:r>
            <a:r>
              <a:rPr lang="en-US" altLang="ko-KR" sz="3000" dirty="0"/>
              <a:t> </a:t>
            </a:r>
            <a:r>
              <a:rPr lang="ko-KR" altLang="en-US" sz="3000" dirty="0"/>
              <a:t>시간이 오래 걸릴 거야</a:t>
            </a:r>
            <a:r>
              <a:rPr lang="en-US" altLang="ko-KR" sz="3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64184" b="19189"/>
          <a:stretch/>
        </p:blipFill>
        <p:spPr>
          <a:xfrm>
            <a:off x="152400" y="304800"/>
            <a:ext cx="11887200" cy="1028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694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671"/>
          <a:stretch/>
        </p:blipFill>
        <p:spPr>
          <a:xfrm>
            <a:off x="6276014" y="3439355"/>
            <a:ext cx="1170871" cy="292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34" y="3340853"/>
            <a:ext cx="1053208" cy="301752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9855" y="1775752"/>
            <a:ext cx="3548743" cy="2778566"/>
          </a:xfrm>
          <a:prstGeom prst="wedgeRoundRectCallout">
            <a:avLst>
              <a:gd name="adj1" fmla="val 65977"/>
              <a:gd name="adj2" fmla="val 3625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/>
              <a:t>인터넷에서 산 신발은 어때요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897557" y="1666895"/>
            <a:ext cx="3548743" cy="2778566"/>
          </a:xfrm>
          <a:prstGeom prst="wedgeRoundRectCallout">
            <a:avLst>
              <a:gd name="adj1" fmla="val -64085"/>
              <a:gd name="adj2" fmla="val 39777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가격이 </a:t>
            </a:r>
            <a:r>
              <a:rPr lang="ko-KR" altLang="en-US" sz="3600" u="sng" dirty="0">
                <a:solidFill>
                  <a:srgbClr val="FF0000"/>
                </a:solidFill>
              </a:rPr>
              <a:t>쌀 테지만</a:t>
            </a:r>
            <a:r>
              <a:rPr lang="en-US" altLang="ko-KR" sz="3000" dirty="0"/>
              <a:t> </a:t>
            </a:r>
            <a:r>
              <a:rPr lang="ko-KR" altLang="en-US" sz="3000" dirty="0"/>
              <a:t>품질이 안 좋을 거예요</a:t>
            </a:r>
            <a:r>
              <a:rPr lang="en-US" altLang="ko-KR" sz="3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81206" b="2168"/>
          <a:stretch/>
        </p:blipFill>
        <p:spPr>
          <a:xfrm>
            <a:off x="152400" y="283028"/>
            <a:ext cx="11887200" cy="1028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119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128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855" y="907872"/>
            <a:ext cx="8396290" cy="5303520"/>
          </a:xfrm>
          <a:prstGeom prst="rect">
            <a:avLst/>
          </a:prstGeom>
        </p:spPr>
      </p:pic>
      <p:pic>
        <p:nvPicPr>
          <p:cNvPr id="10" name="0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3333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900229" y="52969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0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31" y="348342"/>
            <a:ext cx="8967133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51877" y="2272772"/>
            <a:ext cx="663629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751877" y="5352078"/>
            <a:ext cx="621792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4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6" y="736147"/>
            <a:ext cx="10149840" cy="1097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0769"/>
          <a:stretch/>
        </p:blipFill>
        <p:spPr>
          <a:xfrm>
            <a:off x="121920" y="3113314"/>
            <a:ext cx="12070080" cy="161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9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0696"/>
          <a:stretch/>
        </p:blipFill>
        <p:spPr>
          <a:xfrm>
            <a:off x="695407" y="174172"/>
            <a:ext cx="108011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2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" y="1871662"/>
            <a:ext cx="12070080" cy="376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0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838200" y="374905"/>
            <a:ext cx="10515600" cy="388619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6600" dirty="0"/>
              <a:t>내가 친구들과 연락할 때 자주 사용하는 것은</a:t>
            </a:r>
            <a:r>
              <a:rPr lang="en-US" altLang="ko-KR" sz="6600" dirty="0"/>
              <a:t>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318944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8953"/>
            <a:ext cx="11887200" cy="556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88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08" y="272143"/>
            <a:ext cx="10695385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86243" y="1040895"/>
            <a:ext cx="4480560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540793" y="4156267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40794" y="5426529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40793" y="4813170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6726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28" y="572180"/>
            <a:ext cx="8172450" cy="1076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26" y="3061439"/>
            <a:ext cx="732472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7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393"/>
          <a:stretch/>
        </p:blipFill>
        <p:spPr>
          <a:xfrm>
            <a:off x="381473" y="168840"/>
            <a:ext cx="11429055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33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19112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132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" y="2684145"/>
            <a:ext cx="12161520" cy="13525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4809595"/>
            <a:ext cx="12161520" cy="100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517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41" y="133350"/>
            <a:ext cx="1175211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1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" y="766762"/>
            <a:ext cx="11750040" cy="487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6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qUrIrnTa74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77761" y="1259511"/>
            <a:ext cx="8836478" cy="497052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38200" y="408667"/>
            <a:ext cx="10515600" cy="7343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봉화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hlinkClick r:id="rId4"/>
              </a:rPr>
              <a:t>https://www.youtube.com/watch?v=5qUrIrnTa74</a:t>
            </a:r>
            <a:r>
              <a:rPr lang="en-US" altLang="ko-K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072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77661" y="526092"/>
            <a:ext cx="11636679" cy="8267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앞으로 우리는 어떻게 연락을 하게 될까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181640" y="1446542"/>
            <a:ext cx="2263315" cy="42976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7157" y="2701340"/>
            <a:ext cx="3400130" cy="3013415"/>
            <a:chOff x="152401" y="3248319"/>
            <a:chExt cx="3733801" cy="3013415"/>
          </a:xfrm>
        </p:grpSpPr>
        <p:sp>
          <p:nvSpPr>
            <p:cNvPr id="2" name="Rectangle 1"/>
            <p:cNvSpPr/>
            <p:nvPr/>
          </p:nvSpPr>
          <p:spPr>
            <a:xfrm>
              <a:off x="152401" y="5684653"/>
              <a:ext cx="2677885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2"/>
                </a:rPr>
                <a:t>https://www.dpreview.com/news/4964221130/this-free-app-finally-lets-you-post-to-instagram-from-your-computer</a:t>
              </a:r>
              <a:endParaRPr lang="en-US" sz="1050" dirty="0"/>
            </a:p>
          </p:txBody>
        </p:sp>
        <p:pic>
          <p:nvPicPr>
            <p:cNvPr id="5122" name="Picture 2" descr="https://2.img-dpreview.com/files/p/E~TS590x0~articles/4964221130/windowed_2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2" y="3248319"/>
              <a:ext cx="3657600" cy="2436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7409106" y="3562688"/>
            <a:ext cx="1981200" cy="2369678"/>
            <a:chOff x="9628341" y="1264783"/>
            <a:chExt cx="1981200" cy="2369678"/>
          </a:xfrm>
        </p:grpSpPr>
        <p:pic>
          <p:nvPicPr>
            <p:cNvPr id="5128" name="Picture 8" descr="Email Free Ic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2769" y="1264783"/>
              <a:ext cx="18288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9628341" y="3050039"/>
              <a:ext cx="1981200" cy="584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u="sng" dirty="0">
                  <a:solidFill>
                    <a:schemeClr val="accent1"/>
                  </a:solidFill>
                </a:rPr>
                <a:t>https://www.freepik.com/free-icon/email_926291.htm#page=1&amp;query=email.&amp;position=12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11465" y="1461668"/>
            <a:ext cx="1970314" cy="2429824"/>
            <a:chOff x="6406169" y="3200743"/>
            <a:chExt cx="1970314" cy="2429824"/>
          </a:xfrm>
        </p:grpSpPr>
        <p:pic>
          <p:nvPicPr>
            <p:cNvPr id="5130" name="Picture 10" descr="Document Free Ic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6927" y="3200743"/>
              <a:ext cx="1828799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6406169" y="5038273"/>
              <a:ext cx="1970314" cy="592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u="sng" dirty="0">
                  <a:solidFill>
                    <a:schemeClr val="accent1"/>
                  </a:solidFill>
                </a:rPr>
                <a:t>https://www.freepik.com/free-icon/document_930068.htm#page=1&amp;query=letter&amp;position=12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63018" y="1180505"/>
            <a:ext cx="1908750" cy="2259499"/>
            <a:chOff x="7790138" y="1413379"/>
            <a:chExt cx="1908750" cy="2259499"/>
          </a:xfrm>
        </p:grpSpPr>
        <p:pic>
          <p:nvPicPr>
            <p:cNvPr id="5132" name="Picture 12" descr="Love postcard Free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0576" y="1413379"/>
              <a:ext cx="18288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7790138" y="2934214"/>
              <a:ext cx="190875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7"/>
                </a:rPr>
                <a:t>https://www.freepik.com/free-icon/love-postcard_771675.htm#page=1&amp;query=postcard&amp;position=4</a:t>
              </a:r>
              <a:endParaRPr lang="en-US" sz="105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23836" y="3399325"/>
            <a:ext cx="1915886" cy="2533041"/>
            <a:chOff x="7763911" y="1269123"/>
            <a:chExt cx="1915886" cy="2533041"/>
          </a:xfrm>
        </p:grpSpPr>
        <p:pic>
          <p:nvPicPr>
            <p:cNvPr id="5134" name="Picture 14" descr="Chat Free Icon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7454" y="1269123"/>
              <a:ext cx="18288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7763911" y="3063500"/>
              <a:ext cx="191588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dirty="0">
                  <a:hlinkClick r:id="rId9"/>
                </a:rPr>
                <a:t>https://www.freepik.com/free-icon/chat_926069.htm#page=1&amp;query=text%20message&amp;position=6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110923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5718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 fontScale="90000"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124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https://quizlet.com/_8bqfk7?x=1jqt&amp;i=2tig8t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997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473898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+mn-ea"/>
                        </a:rPr>
                        <a:t>엽서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+mn-ea"/>
                        </a:rPr>
                        <a:t>카드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+mn-ea"/>
                        </a:rPr>
                        <a:t>편지봉투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우편번호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손쉽다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편리하다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간직하다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성의가 없다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안부를 묻다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정성을 들이다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진심을 전하다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연락이 끊기다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추억을 되새기다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연결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기념일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예전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시차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생활에 방해가 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소중하다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소식을 주고받다</a:t>
                      </a:r>
                      <a:endParaRPr lang="en-US" sz="3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839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629647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postcard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easy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ask after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exchange news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time difference,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jet lag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convenient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attend to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recall memories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 days, past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envelope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treasure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convey sincerity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Internet</a:t>
                      </a:r>
                      <a:r>
                        <a:rPr lang="en-US" sz="3200" baseline="0" dirty="0">
                          <a:latin typeface="+mn-lt"/>
                          <a:ea typeface="맑은 고딕" panose="020B0503020000020004" pitchFamily="50" charset="-127"/>
                        </a:rPr>
                        <a:t> connection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disturb one's life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postal code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</a:t>
                      </a:r>
                    </a:p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half-hearted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lose contact with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  <a:ea typeface="맑은 고딕" panose="020B0503020000020004" pitchFamily="50" charset="-127"/>
                        </a:rPr>
                        <a:t>anniversary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be precious</a:t>
                      </a:r>
                      <a:endParaRPr lang="en-US" sz="3200" dirty="0"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593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800817"/>
            <a:ext cx="11704320" cy="547428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51-54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59268" y="4796219"/>
            <a:ext cx="174217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>
                <a:solidFill>
                  <a:srgbClr val="FF0000"/>
                </a:solidFill>
              </a:rPr>
              <a:t>시차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71153" y="3411793"/>
            <a:ext cx="200544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가급적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7758" y="4087707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>
                <a:solidFill>
                  <a:srgbClr val="FF0000"/>
                </a:solidFill>
              </a:rPr>
              <a:t>안부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37757" y="5505968"/>
            <a:ext cx="25851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>
                <a:solidFill>
                  <a:srgbClr val="FF0000"/>
                </a:solidFill>
              </a:rPr>
              <a:t>우편번호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7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676667"/>
            <a:ext cx="11525250" cy="40767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52555" y="4077453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연락이 끊겼어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0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800225"/>
            <a:ext cx="11887200" cy="3413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1194" b="51767"/>
          <a:stretch/>
        </p:blipFill>
        <p:spPr>
          <a:xfrm>
            <a:off x="333375" y="588723"/>
            <a:ext cx="11525250" cy="110229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118981" y="2286231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정성을 들여서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08727" y="3361893"/>
            <a:ext cx="210522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성의가 없어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495993" y="4450082"/>
            <a:ext cx="3099806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추억을 되새기고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3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38411"/>
            <a:ext cx="11887200" cy="556779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703529" y="3051176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안 받다가는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58016" y="3751285"/>
            <a:ext cx="1640909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졸다가는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106443" y="4515738"/>
            <a:ext cx="164926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늦다가는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99983" y="5177412"/>
            <a:ext cx="1716065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먹다가는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875" y="174777"/>
            <a:ext cx="19907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2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19" y="517068"/>
            <a:ext cx="11887200" cy="3456841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33590" y="1921524"/>
            <a:ext cx="2619537" cy="4208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63829" y="3153185"/>
            <a:ext cx="2589298" cy="3887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63829" y="2731752"/>
            <a:ext cx="2589298" cy="426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33590" y="2326638"/>
            <a:ext cx="2619537" cy="426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51303" y="1921524"/>
            <a:ext cx="2601824" cy="16350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612188"/>
            <a:ext cx="11887200" cy="107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0793"/>
          <a:stretch/>
        </p:blipFill>
        <p:spPr>
          <a:xfrm>
            <a:off x="152400" y="1027135"/>
            <a:ext cx="11887200" cy="440758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999674" y="1331882"/>
            <a:ext cx="10039926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500" dirty="0">
                <a:solidFill>
                  <a:srgbClr val="FF0000"/>
                </a:solidFill>
              </a:rPr>
              <a:t>이렇게 날씨가 계속 추워지다가는 </a:t>
            </a:r>
            <a:r>
              <a:rPr lang="en-US" altLang="ko-KR" sz="2500" dirty="0">
                <a:solidFill>
                  <a:srgbClr val="FF0000"/>
                </a:solidFill>
              </a:rPr>
              <a:t>12</a:t>
            </a:r>
            <a:r>
              <a:rPr lang="ko-KR" altLang="en-US" sz="2500" dirty="0">
                <a:solidFill>
                  <a:srgbClr val="FF0000"/>
                </a:solidFill>
              </a:rPr>
              <a:t>월이 되기도 전에 눈이 내리겠어요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90074" y="2434733"/>
            <a:ext cx="10669804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그렇게 텔레비전을 가까이에서 보다가는 눈이 나빠질 거예요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29634" y="3670126"/>
            <a:ext cx="9530244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이렇게 방학에 계획 없이 지내다가는 개학할 때 후회할 거예요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90074" y="4772415"/>
            <a:ext cx="9732413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그렇게 단 음식을 많이 먹다가는 이가 썩고 건강도 나빠질 거야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2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50611"/>
            <a:ext cx="11887200" cy="550846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830871" y="3069242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FF0000"/>
                </a:solidFill>
              </a:rPr>
              <a:t>깨끗할 </a:t>
            </a:r>
            <a:r>
              <a:rPr lang="ko-KR" altLang="en-US" sz="2800" dirty="0" err="1">
                <a:solidFill>
                  <a:srgbClr val="FF0000"/>
                </a:solidFill>
              </a:rPr>
              <a:t>테지만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59681" y="3795260"/>
            <a:ext cx="3038577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인기가 많을 </a:t>
            </a:r>
            <a:r>
              <a:rPr lang="ko-KR" altLang="en-US" sz="2800" dirty="0" err="1">
                <a:solidFill>
                  <a:srgbClr val="FF0000"/>
                </a:solidFill>
              </a:rPr>
              <a:t>테지만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57184" y="4508134"/>
            <a:ext cx="276825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>
                <a:solidFill>
                  <a:srgbClr val="FF0000"/>
                </a:solidFill>
              </a:rPr>
              <a:t>시험을 볼 테지만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23568" y="5221008"/>
            <a:ext cx="2580361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어려울 </a:t>
            </a:r>
            <a:r>
              <a:rPr lang="ko-KR" altLang="en-US" sz="2800" dirty="0" err="1">
                <a:solidFill>
                  <a:srgbClr val="FF0000"/>
                </a:solidFill>
              </a:rPr>
              <a:t>테지만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650" y="202830"/>
            <a:ext cx="302895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2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77741"/>
            <a:ext cx="11887200" cy="347487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960307" y="1767914"/>
            <a:ext cx="2167003" cy="4241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960307" y="1784444"/>
            <a:ext cx="2167003" cy="4076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968434" y="2587275"/>
            <a:ext cx="2158876" cy="4221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960307" y="2616196"/>
            <a:ext cx="2167003" cy="404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960307" y="3431022"/>
            <a:ext cx="2167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545828"/>
            <a:ext cx="11887200" cy="108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8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57845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엽서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편지봉투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우편번호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손쉽다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성의가 없다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postcard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easy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envelope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convenient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postal code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be half-hearted</a:t>
            </a:r>
          </a:p>
        </p:txBody>
      </p:sp>
    </p:spTree>
    <p:extLst>
      <p:ext uri="{BB962C8B-B14F-4D97-AF65-F5344CB8AC3E}">
        <p14:creationId xmlns:p14="http://schemas.microsoft.com/office/powerpoint/2010/main" val="219019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24004"/>
            <a:ext cx="11887200" cy="470060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10635" y="1144090"/>
            <a:ext cx="10472393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방학 숙제가 많아 시간이 없을 테지만 여러 곳을 여행하고 싶어요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35479" y="2385422"/>
            <a:ext cx="10117066" cy="636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rgbClr val="FF0000"/>
                </a:solidFill>
              </a:rPr>
              <a:t> 내가 직접 만든 쿠키를 준비할 테지만 맛은 별로 없을 거예요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02392" y="3516679"/>
            <a:ext cx="10945451" cy="829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처음에는 적응하기 어려울 테지만 시간이 흐르면 잘 지낼 수 있을 것 같아요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10635" y="4732959"/>
            <a:ext cx="10837208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FF0000"/>
                </a:solidFill>
              </a:rPr>
              <a:t>그 영화는 정말 재미있을 테지만 감기가 심해서 집에서 쉬어야 해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10" y="125261"/>
            <a:ext cx="1038098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297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숙제가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링크를 학생에게 제공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46842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수업이 끝났습니다</a:t>
            </a:r>
            <a:r>
              <a:rPr lang="en-US" altLang="ko-KR" sz="9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!</a:t>
            </a:r>
            <a:endParaRPr lang="en-US" sz="96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985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5-2 (</a:t>
            </a:r>
            <a:r>
              <a:rPr lang="ko-KR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2"/>
              </a:rPr>
              <a:t>https://www.youtube.com/watch?v=5qUrIrnTa74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3"/>
              </a:rPr>
              <a:t>http://clipart-library.com/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4"/>
              </a:rPr>
              <a:t>https://www.clipart.email/clipart/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5"/>
              </a:rPr>
              <a:t>https://www.freepik.com/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altLang="ko-K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6"/>
              </a:rPr>
              <a:t>https://</a:t>
            </a:r>
            <a:r>
              <a:rPr lang="en-US" altLang="ko-KR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6"/>
              </a:rPr>
              <a:t>www.dpreview.com/</a:t>
            </a: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altLang="ko-K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511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55920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안부를 묻다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정성을 들이다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진심을 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연락이 끊기다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소식을 주고받다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추억을 되새기다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ask after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lose contract with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attend to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exchange news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convey sincerity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to recall memories</a:t>
            </a:r>
          </a:p>
        </p:txBody>
      </p:sp>
    </p:spTree>
    <p:extLst>
      <p:ext uri="{BB962C8B-B14F-4D97-AF65-F5344CB8AC3E}">
        <p14:creationId xmlns:p14="http://schemas.microsoft.com/office/powerpoint/2010/main" val="81359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2896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제시카</a:t>
            </a:r>
            <a:r>
              <a:rPr lang="en-US" altLang="ko-KR" sz="3200" dirty="0"/>
              <a:t>, </a:t>
            </a:r>
            <a:r>
              <a:rPr lang="ko-KR" altLang="en-US" sz="3200" dirty="0"/>
              <a:t>너는 한국에 있는 친구들이 보고 싶을 때 </a:t>
            </a:r>
            <a:r>
              <a:rPr lang="ko-KR" altLang="en-US" sz="3200" u="sng" dirty="0">
                <a:solidFill>
                  <a:srgbClr val="3333FF"/>
                </a:solidFill>
              </a:rPr>
              <a:t>어떻게 연락해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예전에는 전화를 많이 했지만 요즘에는 이메일로 </a:t>
            </a:r>
            <a:r>
              <a:rPr lang="ko-KR" altLang="en-US" sz="3200" u="sng" dirty="0">
                <a:solidFill>
                  <a:srgbClr val="3333FF"/>
                </a:solidFill>
              </a:rPr>
              <a:t>안부</a:t>
            </a:r>
            <a:r>
              <a:rPr lang="ko-KR" altLang="en-US" sz="3200" dirty="0"/>
              <a:t>를 묻곤 해</a:t>
            </a:r>
            <a:r>
              <a:rPr lang="en-US" altLang="ko-KR" sz="3200" dirty="0"/>
              <a:t>. </a:t>
            </a:r>
            <a:r>
              <a:rPr lang="ko-KR" altLang="en-US" sz="3200" u="sng" dirty="0">
                <a:solidFill>
                  <a:srgbClr val="3333FF"/>
                </a:solidFill>
              </a:rPr>
              <a:t>시차</a:t>
            </a:r>
            <a:r>
              <a:rPr lang="ko-KR" altLang="en-US" sz="3200" dirty="0"/>
              <a:t> 때문에 전화를 하기가 쉽지 않거든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그렇구나</a:t>
            </a:r>
            <a:r>
              <a:rPr lang="en-US" altLang="ko-KR" sz="3200" dirty="0"/>
              <a:t>. </a:t>
            </a:r>
            <a:r>
              <a:rPr lang="ko-KR" altLang="en-US" sz="3200" dirty="0"/>
              <a:t>스마트폰 메신저는 사용 안 해</a:t>
            </a:r>
            <a:r>
              <a:rPr lang="en-US" altLang="ko-KR" sz="32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200" y="2258935"/>
            <a:ext cx="2634343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8200" y="3867532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125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708859" y="3867532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10" name="0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3333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991493" y="53070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2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4543"/>
            <a:ext cx="10515600" cy="56728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가끔 사용하지</a:t>
            </a:r>
            <a:r>
              <a:rPr lang="en-US" altLang="ko-KR" sz="3200" dirty="0"/>
              <a:t>. </a:t>
            </a:r>
            <a:r>
              <a:rPr lang="ko-KR" altLang="en-US" sz="3200" dirty="0"/>
              <a:t>그런데 아무리 친한 친구라고 해도 아무 때나 메시지를 주고받다가는 서로의 생활에 </a:t>
            </a:r>
            <a:r>
              <a:rPr lang="ko-KR" altLang="en-US" sz="3200" u="sng" dirty="0">
                <a:solidFill>
                  <a:srgbClr val="3333FF"/>
                </a:solidFill>
              </a:rPr>
              <a:t>방해</a:t>
            </a:r>
            <a:r>
              <a:rPr lang="ko-KR" altLang="en-US" sz="3200" dirty="0"/>
              <a:t>가 될 수 있으니까 조심하게 되더라고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그렇게 생각할 수도 있을 테지만 친구들이 네 소식을 궁금해할 수도 있잖아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그럴 수도 있지</a:t>
            </a:r>
            <a:r>
              <a:rPr lang="en-US" altLang="ko-KR" sz="3200" dirty="0"/>
              <a:t>. </a:t>
            </a:r>
            <a:r>
              <a:rPr lang="ko-KR" altLang="en-US" sz="3200" dirty="0"/>
              <a:t>그래서 나는 특별한 날에는 </a:t>
            </a:r>
            <a:r>
              <a:rPr lang="ko-KR" altLang="en-US" sz="3200" u="sng" dirty="0">
                <a:solidFill>
                  <a:srgbClr val="3333FF"/>
                </a:solidFill>
              </a:rPr>
              <a:t>편지</a:t>
            </a:r>
            <a:r>
              <a:rPr lang="ko-KR" altLang="en-US" sz="3200" dirty="0"/>
              <a:t>를 써서 보내곤 해</a:t>
            </a:r>
            <a:r>
              <a:rPr lang="en-US" altLang="ko-KR" sz="32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574258" y="1271622"/>
            <a:ext cx="8395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994038" y="4463483"/>
            <a:ext cx="856705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133296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057"/>
            <a:ext cx="10515600" cy="58020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손으로 </a:t>
            </a:r>
            <a:r>
              <a:rPr lang="ko-KR" altLang="en-US" sz="3200" u="sng" dirty="0">
                <a:solidFill>
                  <a:srgbClr val="3333FF"/>
                </a:solidFill>
              </a:rPr>
              <a:t>직접 쓴 편지</a:t>
            </a:r>
            <a:r>
              <a:rPr lang="ko-KR" altLang="en-US" sz="3200" dirty="0"/>
              <a:t>를</a:t>
            </a:r>
            <a:r>
              <a:rPr lang="en-US" altLang="ko-KR" sz="32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제시카</a:t>
            </a:r>
            <a:r>
              <a:rPr lang="en-US" altLang="ko-KR" sz="3200" dirty="0"/>
              <a:t>: </a:t>
            </a:r>
            <a:r>
              <a:rPr lang="ko-KR" altLang="en-US" sz="3200" dirty="0"/>
              <a:t>응</a:t>
            </a:r>
            <a:r>
              <a:rPr lang="en-US" altLang="ko-KR" sz="3200" dirty="0"/>
              <a:t>. </a:t>
            </a:r>
            <a:r>
              <a:rPr lang="ko-KR" altLang="en-US" sz="3200" dirty="0"/>
              <a:t>친한 친구들한테는 </a:t>
            </a:r>
            <a:r>
              <a:rPr lang="ko-KR" altLang="en-US" sz="3200" u="sng" dirty="0">
                <a:solidFill>
                  <a:srgbClr val="3333FF"/>
                </a:solidFill>
              </a:rPr>
              <a:t>정성</a:t>
            </a:r>
            <a:r>
              <a:rPr lang="ko-KR" altLang="en-US" sz="3200" dirty="0"/>
              <a:t>을 들인 편지로 진심을 전하고 싶어서</a:t>
            </a:r>
            <a:r>
              <a:rPr lang="en-US" altLang="ko-KR" sz="3200" dirty="0"/>
              <a:t>. </a:t>
            </a:r>
            <a:r>
              <a:rPr lang="ko-KR" altLang="en-US" sz="3200" dirty="0"/>
              <a:t>생일 같은 날 이메일을 보내는 건 좀 </a:t>
            </a:r>
            <a:r>
              <a:rPr lang="ko-KR" altLang="en-US" sz="3200" u="sng" dirty="0">
                <a:solidFill>
                  <a:srgbClr val="3333FF"/>
                </a:solidFill>
              </a:rPr>
              <a:t>성의</a:t>
            </a:r>
            <a:r>
              <a:rPr lang="ko-KR" altLang="en-US" sz="3200" dirty="0"/>
              <a:t>가 없어 보이잖아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200" u="sng" dirty="0"/>
              <a:t>수빈</a:t>
            </a:r>
            <a:r>
              <a:rPr lang="en-US" altLang="ko-KR" sz="3200" dirty="0"/>
              <a:t>: </a:t>
            </a:r>
            <a:r>
              <a:rPr lang="ko-KR" altLang="en-US" sz="3200" dirty="0"/>
              <a:t>정말</a:t>
            </a:r>
            <a:r>
              <a:rPr lang="en-US" altLang="ko-KR" sz="3200" dirty="0"/>
              <a:t>? </a:t>
            </a:r>
            <a:r>
              <a:rPr lang="ko-KR" altLang="en-US" sz="3200" dirty="0"/>
              <a:t>나도 앞으로는 특별한 친구한테는 직접 쓴 카드나 엽서를 보내야겠다</a:t>
            </a:r>
            <a:r>
              <a:rPr lang="en-US" altLang="ko-KR" sz="3200" dirty="0"/>
              <a:t>. </a:t>
            </a:r>
            <a:r>
              <a:rPr lang="ko-KR" altLang="en-US" sz="3200" dirty="0"/>
              <a:t>우편으로 엽서나 카드를 받으면 </a:t>
            </a:r>
            <a:r>
              <a:rPr lang="ko-KR" altLang="en-US" sz="3200" u="sng" dirty="0">
                <a:solidFill>
                  <a:srgbClr val="3333FF"/>
                </a:solidFill>
              </a:rPr>
              <a:t>더 반가울 것 같아</a:t>
            </a:r>
            <a:r>
              <a:rPr lang="en-US" altLang="ko-KR" sz="32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9912531" y="2280979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24600" y="1556657"/>
            <a:ext cx="91440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90207" y="5350083"/>
            <a:ext cx="3187336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87337" y="675253"/>
            <a:ext cx="2299065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309847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1046</Words>
  <Application>Microsoft Office PowerPoint</Application>
  <PresentationFormat>Widescreen</PresentationFormat>
  <Paragraphs>215</Paragraphs>
  <Slides>54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맑은 고딕</vt:lpstr>
      <vt:lpstr>Arial</vt:lpstr>
      <vt:lpstr>Calibri</vt:lpstr>
      <vt:lpstr>Calibri Light</vt:lpstr>
      <vt:lpstr>Office Theme</vt:lpstr>
      <vt:lpstr>   재외동포를 위한 한국어 (영어권)   5-2 </vt:lpstr>
      <vt:lpstr>UNIT 13   진심을 전하는  방법, 편지 The Method of Conveying Sincerity, Letter</vt:lpstr>
      <vt:lpstr>PowerPoint Presentation</vt:lpstr>
      <vt:lpstr>교재 124쪽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51-54쪽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76</cp:revision>
  <dcterms:created xsi:type="dcterms:W3CDTF">2020-04-19T05:49:19Z</dcterms:created>
  <dcterms:modified xsi:type="dcterms:W3CDTF">2020-05-06T00:36:45Z</dcterms:modified>
</cp:coreProperties>
</file>